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405" r:id="rId2"/>
    <p:sldId id="434" r:id="rId3"/>
    <p:sldId id="439" r:id="rId4"/>
    <p:sldId id="436" r:id="rId5"/>
    <p:sldId id="473" r:id="rId6"/>
    <p:sldId id="475" r:id="rId7"/>
    <p:sldId id="474" r:id="rId8"/>
    <p:sldId id="437" r:id="rId9"/>
    <p:sldId id="440" r:id="rId10"/>
    <p:sldId id="443" r:id="rId11"/>
    <p:sldId id="466" r:id="rId12"/>
    <p:sldId id="446" r:id="rId13"/>
    <p:sldId id="444" r:id="rId14"/>
    <p:sldId id="445" r:id="rId15"/>
    <p:sldId id="476" r:id="rId16"/>
    <p:sldId id="478" r:id="rId17"/>
    <p:sldId id="477" r:id="rId18"/>
    <p:sldId id="479" r:id="rId19"/>
    <p:sldId id="447" r:id="rId20"/>
    <p:sldId id="453" r:id="rId21"/>
    <p:sldId id="454" r:id="rId22"/>
    <p:sldId id="455" r:id="rId23"/>
    <p:sldId id="456" r:id="rId24"/>
    <p:sldId id="458" r:id="rId25"/>
    <p:sldId id="459" r:id="rId26"/>
    <p:sldId id="469" r:id="rId27"/>
    <p:sldId id="472" r:id="rId28"/>
    <p:sldId id="471" r:id="rId29"/>
    <p:sldId id="448" r:id="rId30"/>
    <p:sldId id="449" r:id="rId31"/>
    <p:sldId id="450" r:id="rId32"/>
    <p:sldId id="451" r:id="rId33"/>
    <p:sldId id="452" r:id="rId34"/>
    <p:sldId id="460" r:id="rId35"/>
    <p:sldId id="435" r:id="rId36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F0"/>
    <a:srgbClr val="F09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82"/>
    <p:restoredTop sz="82534"/>
  </p:normalViewPr>
  <p:slideViewPr>
    <p:cSldViewPr snapToGrid="0">
      <p:cViewPr varScale="1">
        <p:scale>
          <a:sx n="104" d="100"/>
          <a:sy n="104" d="100"/>
        </p:scale>
        <p:origin x="20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7A3D4-56E4-4B41-920A-4207B7313A59}" type="datetimeFigureOut">
              <a:rPr lang="en-TR" smtClean="0"/>
              <a:t>29.11.2024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8CB87-4CAB-6F45-A742-A8794678E0A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6943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06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</a:t>
            </a:r>
            <a:r>
              <a:rPr lang="en-US" dirty="0" err="1"/>
              <a:t>layerımızı</a:t>
            </a:r>
            <a:r>
              <a:rPr lang="en-US" dirty="0"/>
              <a:t> </a:t>
            </a:r>
            <a:r>
              <a:rPr lang="en-US" dirty="0" err="1"/>
              <a:t>siliyoruz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34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contextual continues </a:t>
            </a:r>
            <a:r>
              <a:rPr lang="en-US" dirty="0" err="1"/>
              <a:t>represanatation</a:t>
            </a:r>
            <a:r>
              <a:rPr lang="en-US" dirty="0"/>
              <a:t> – contextualize this embeddings</a:t>
            </a:r>
          </a:p>
          <a:p>
            <a:endParaRPr lang="en-US" dirty="0"/>
          </a:p>
          <a:p>
            <a:r>
              <a:rPr lang="en-US" dirty="0" err="1"/>
              <a:t>Bizim</a:t>
            </a:r>
            <a:r>
              <a:rPr lang="en-US" dirty="0"/>
              <a:t> </a:t>
            </a:r>
            <a:r>
              <a:rPr lang="en-US" dirty="0" err="1"/>
              <a:t>randomy</a:t>
            </a:r>
            <a:r>
              <a:rPr lang="en-US" dirty="0"/>
              <a:t> initialize </a:t>
            </a:r>
            <a:r>
              <a:rPr lang="en-US" dirty="0" err="1"/>
              <a:t>ettiğimiz</a:t>
            </a:r>
            <a:r>
              <a:rPr lang="en-US" dirty="0"/>
              <a:t> </a:t>
            </a:r>
            <a:r>
              <a:rPr lang="en-US" dirty="0" err="1"/>
              <a:t>ağırlıklarını</a:t>
            </a:r>
            <a:r>
              <a:rPr lang="en-US" dirty="0"/>
              <a:t>,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 </a:t>
            </a:r>
            <a:r>
              <a:rPr lang="en-US" dirty="0" err="1"/>
              <a:t>classifierdaki</a:t>
            </a:r>
            <a:r>
              <a:rPr lang="en-US" dirty="0"/>
              <a:t> </a:t>
            </a:r>
            <a:r>
              <a:rPr lang="en-US" dirty="0" err="1"/>
              <a:t>ağırlıklar</a:t>
            </a:r>
            <a:r>
              <a:rPr lang="en-US" dirty="0"/>
              <a:t>..</a:t>
            </a:r>
          </a:p>
          <a:p>
            <a:endParaRPr lang="en-US" dirty="0"/>
          </a:p>
          <a:p>
            <a:r>
              <a:rPr lang="en-US" dirty="0"/>
              <a:t>Bu fine tuning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kısa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olacaktır</a:t>
            </a:r>
            <a:r>
              <a:rPr lang="en-US" dirty="0"/>
              <a:t> </a:t>
            </a:r>
            <a:r>
              <a:rPr lang="en-US" dirty="0" err="1"/>
              <a:t>böylece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7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21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Mesela</a:t>
            </a:r>
            <a:r>
              <a:rPr lang="en-US" dirty="0"/>
              <a:t> spacy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40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37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7358B-13E1-492E-7BB0-F172A5BB3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3F58E7-DD51-4E80-4BB9-5AC91299E6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F5245D-4798-3D3F-31DF-B55970650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1. Seq2Seq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Modellerinde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Encoder Bir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Darboğaz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mı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2. Transformer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Modellerindeki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Fark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027D8-0241-E3AE-D943-B047CB64BE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92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92294-1A58-2FE4-069B-D15611548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96B5AE-960F-6CBE-0E88-5F7AD013BF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BC9CA-8BD5-0FDE-5CE3-131881A09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2218B-482B-21F2-E7D1-E5DFCD173F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94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62877-D632-4F9D-A24F-B7E87A47D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3DB4F9-203C-A4E3-B03D-A8ACFB21D0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1315C-1788-AAC9-8C76-9B131DE8C6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CED95-651E-75D0-9D6F-241EBFAB96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96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FFCE2-B211-B4A3-4D43-D2A8057C2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C1A115-54C0-6E42-B6A8-DB874FCD6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60CA24-331E-AC82-D57D-7C6333A9A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C6EFC-CB36-2A61-C27A-063E1D32F6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93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38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41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 regressive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söylemiştim</a:t>
            </a:r>
            <a:r>
              <a:rPr lang="en-US" dirty="0"/>
              <a:t>.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endoftext</a:t>
            </a:r>
            <a:r>
              <a:rPr lang="en-US" dirty="0"/>
              <a:t> I </a:t>
            </a:r>
            <a:r>
              <a:rPr lang="en-US" dirty="0" err="1"/>
              <a:t>görene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üretmeye</a:t>
            </a:r>
            <a:r>
              <a:rPr lang="en-US" dirty="0"/>
              <a:t> </a:t>
            </a:r>
            <a:r>
              <a:rPr lang="en-US" dirty="0" err="1"/>
              <a:t>devame</a:t>
            </a:r>
            <a:r>
              <a:rPr lang="en-US" dirty="0"/>
              <a:t> </a:t>
            </a:r>
            <a:r>
              <a:rPr lang="en-US" dirty="0" err="1"/>
              <a:t>decektir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87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Boşluk</a:t>
            </a:r>
            <a:r>
              <a:rPr lang="en-US" dirty="0"/>
              <a:t> </a:t>
            </a:r>
            <a:r>
              <a:rPr lang="en-US" dirty="0" err="1"/>
              <a:t>koyarsak</a:t>
            </a:r>
            <a:r>
              <a:rPr lang="en-US" dirty="0"/>
              <a:t> </a:t>
            </a:r>
            <a:r>
              <a:rPr lang="en-US" dirty="0" err="1"/>
              <a:t>artık</a:t>
            </a:r>
            <a:r>
              <a:rPr lang="en-US" dirty="0"/>
              <a:t> </a:t>
            </a:r>
            <a:r>
              <a:rPr lang="en-US" dirty="0" err="1"/>
              <a:t>başka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token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başka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anlama</a:t>
            </a:r>
            <a:r>
              <a:rPr lang="en-US" dirty="0"/>
              <a:t> </a:t>
            </a:r>
            <a:r>
              <a:rPr lang="en-US" dirty="0" err="1"/>
              <a:t>geliyor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37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83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14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39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602E9-4D08-0D80-761D-7DBD5DF2D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8B04BE-0BA4-AEFB-91B4-EB683B1315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436C0-269C-8AE8-0C75-AF1C23AD97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E4A05-A6DD-2C7B-4BCF-EFC2660AF6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14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61A73-1DC0-5C2B-7CC2-DD53504A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784FF9-D524-EFE7-CDEB-46B10B91E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9598B-B002-F952-8626-700A22158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6E1BD-61C2-5EB5-AA58-DF0A1612CA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620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7F231-4A66-8B3A-7784-12133D389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E5AFA6-5E98-47F2-62DA-4609F83F8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1CEB7C-C83D-5144-D8D0-CEF13CFC8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596D6-28C7-AC52-A148-BE0DBE791A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155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Anıl</a:t>
            </a:r>
            <a:r>
              <a:rPr lang="en-US" dirty="0"/>
              <a:t> </a:t>
            </a:r>
            <a:r>
              <a:rPr lang="en-US" dirty="0" err="1"/>
              <a:t>yoksa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25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409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070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Pruning 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removes some (not- or less-important) weights (or sometimes neurons) from the model, producing sparse weight matrices (or smaller layers). There is also research on removing entire matrices corresponding to attention heads of a transformer.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162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299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193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30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00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90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C7F3F-0EA0-F259-88D6-70A0D4752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50997B-2EB3-BC4F-4145-3FCC9CB04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036788-7D31-8290-0C01-5DE54DDE3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15C7F-A13E-1637-8EE2-FA975AD40B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35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F173E-0BBD-D1CA-00C0-4314042AF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B6ADC8-E176-E9E7-BA94-61BE96D43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B9E05-686C-6EAC-56E0-FD8ADE87E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6ECB0-5A4A-BEE4-C61F-54FFF8E02E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2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8A592-BE43-A17A-7A11-005F333C2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AB930C-D8AF-F04C-0907-EF7509D63B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78EA6-088C-CD78-17B7-477B8DE09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DB533-F4AA-DA0F-46DE-A7FF0F4253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59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62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  <a:p>
            <a:endParaRPr lang="en-US" dirty="0"/>
          </a:p>
          <a:p>
            <a:r>
              <a:rPr lang="en-US" dirty="0"/>
              <a:t>Ilk </a:t>
            </a:r>
            <a:r>
              <a:rPr lang="en-US" dirty="0" err="1"/>
              <a:t>taskdan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ikinci</a:t>
            </a:r>
            <a:r>
              <a:rPr lang="en-US" dirty="0"/>
              <a:t> </a:t>
            </a:r>
            <a:r>
              <a:rPr lang="en-US" dirty="0" err="1"/>
              <a:t>görev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de </a:t>
            </a:r>
            <a:r>
              <a:rPr lang="en-US" dirty="0" err="1"/>
              <a:t>eğitmişler</a:t>
            </a:r>
            <a:r>
              <a:rPr lang="en-US" dirty="0"/>
              <a:t>.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bi </a:t>
            </a:r>
            <a:r>
              <a:rPr lang="en-US" dirty="0" err="1"/>
              <a:t>eğitim</a:t>
            </a:r>
            <a:r>
              <a:rPr lang="en-US" dirty="0"/>
              <a:t> de </a:t>
            </a:r>
            <a:r>
              <a:rPr lang="en-US" dirty="0" err="1"/>
              <a:t>olması</a:t>
            </a:r>
            <a:r>
              <a:rPr lang="en-US" dirty="0"/>
              <a:t> </a:t>
            </a:r>
            <a:r>
              <a:rPr lang="en-US" dirty="0" err="1"/>
              <a:t>geerkmiyor</a:t>
            </a:r>
            <a:r>
              <a:rPr lang="en-US" dirty="0"/>
              <a:t>.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başarısı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ilgilenmiyorsunuz</a:t>
            </a:r>
            <a:r>
              <a:rPr lang="en-US" dirty="0"/>
              <a:t>. </a:t>
            </a:r>
            <a:r>
              <a:rPr lang="en-US" dirty="0" err="1"/>
              <a:t>Önemli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alt </a:t>
            </a:r>
            <a:r>
              <a:rPr lang="en-US" dirty="0" err="1"/>
              <a:t>seviye</a:t>
            </a:r>
            <a:r>
              <a:rPr lang="en-US" dirty="0"/>
              <a:t> </a:t>
            </a:r>
            <a:r>
              <a:rPr lang="en-US" dirty="0" err="1"/>
              <a:t>layerların</a:t>
            </a:r>
            <a:r>
              <a:rPr lang="en-US" dirty="0"/>
              <a:t> </a:t>
            </a:r>
            <a:r>
              <a:rPr lang="en-US" dirty="0" err="1"/>
              <a:t>yeterince</a:t>
            </a:r>
            <a:r>
              <a:rPr lang="en-US" dirty="0"/>
              <a:t> </a:t>
            </a:r>
            <a:r>
              <a:rPr lang="en-US" dirty="0" err="1"/>
              <a:t>şeyi</a:t>
            </a:r>
            <a:r>
              <a:rPr lang="en-US" dirty="0"/>
              <a:t> </a:t>
            </a:r>
            <a:r>
              <a:rPr lang="en-US" dirty="0" err="1"/>
              <a:t>öğrenmesi</a:t>
            </a:r>
            <a:r>
              <a:rPr lang="en-US" dirty="0"/>
              <a:t> </a:t>
            </a:r>
            <a:r>
              <a:rPr lang="en-US" dirty="0" err="1"/>
              <a:t>dilin</a:t>
            </a:r>
            <a:r>
              <a:rPr lang="en-US" dirty="0"/>
              <a:t> </a:t>
            </a:r>
            <a:r>
              <a:rPr lang="en-US" dirty="0" err="1"/>
              <a:t>yapısı</a:t>
            </a:r>
            <a:r>
              <a:rPr lang="en-US" dirty="0"/>
              <a:t> </a:t>
            </a:r>
            <a:r>
              <a:rPr lang="en-US" dirty="0" err="1"/>
              <a:t>hakkında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9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7389-FB1F-A860-211C-F7F3E85AC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3D4CD-5900-C0C2-1A40-C529B6DDE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FEB2C-874C-2FF5-4929-EF510872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29.11.2024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1A089-4FCD-6B96-6DB6-E7798B31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27DA9-3F8A-55A0-87F7-9B3CCC37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4688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3493-8365-6E41-59B4-6ABD0B37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E464C-9D13-2AE5-E24F-8D5DBC859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BB260-E981-4D19-12BF-15DCA1F4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29.11.2024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66565-1F65-44EE-7E29-8B3C6B8BC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0ACF3-9719-06E6-FF81-82C90789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36728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B6BCB-2B05-836A-BF74-8A382D5682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0FD33-C84A-AB09-FD53-AD3B1283D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EE611-A633-8859-FC16-186582C8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29.11.2024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65C21-2DBE-91EE-24B3-5F6A310CD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F2205-F826-576A-7474-9639D579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85376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829D-F75B-4505-94C4-71124CDC0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5CFA67-2F8B-4995-9D4A-D7F6DB7A9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2514" y="1343696"/>
            <a:ext cx="5326971" cy="1051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000" b="1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BAŞLIĞINI BURAYA</a:t>
            </a:r>
          </a:p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TIKLAYARAK YAZINIZ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06F26-7074-4181-BD68-EA627195B4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54" y="2572340"/>
            <a:ext cx="2847657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160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tr-TR" dirty="0"/>
            </a:lvl5pPr>
          </a:lstStyle>
          <a:p>
            <a:pPr marL="0" lvl="0" algn="ctr" defTabSz="685800"/>
            <a:r>
              <a:rPr lang="tr-TR"/>
              <a:t>SUNUM TARİHİ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7332EC-221E-4375-8C3C-70B3D4119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1785" y="4254367"/>
            <a:ext cx="4532993" cy="7386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10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smtClean="0"/>
            </a:lvl2pPr>
            <a:lvl3pPr marL="685800" indent="0">
              <a:buNone/>
              <a:defRPr lang="en-US" sz="1800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tr-TR"/>
            </a:lvl5pPr>
          </a:lstStyle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 Ad Soyad</a:t>
            </a:r>
          </a:p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Yapanın Ünvanı</a:t>
            </a:r>
          </a:p>
        </p:txBody>
      </p:sp>
    </p:spTree>
    <p:extLst>
      <p:ext uri="{BB962C8B-B14F-4D97-AF65-F5344CB8AC3E}">
        <p14:creationId xmlns:p14="http://schemas.microsoft.com/office/powerpoint/2010/main" val="4287380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07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3679-55B8-38C8-215B-088EEF0F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12AF-2BF4-55B6-2115-6C8755AAB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E9763-0EFE-D75E-E879-682ACC40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29.11.2024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DD642-F9E8-0170-2527-39652BEE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073AF-BB79-DA37-2B89-2A0A6922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7017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DC16-428F-E738-D70F-710ADF78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A34D3-E31A-1885-C114-364A240B2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90DAB-3517-CEDC-8388-23FD3DAC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29.11.2024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997CB-86D9-CD49-FBC9-FA7306AE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B5F28-41C2-6B0C-D402-6E0AC1EF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76466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9DCE-2CED-D437-1735-F523AB04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722B6-0FA9-379E-2BBE-2E56B8BF2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D7343-318C-1E7F-9AC6-AC984FC6F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BF6A5-34B0-064E-4C96-E8D0078EC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29.11.2024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85447-8781-D356-1AEB-BA27BD39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45664-8396-F3F8-39E7-468B6618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4768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4C45-43B8-6FD2-7075-67D35EF99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EE735-D44A-DF59-A5A4-A4306E41F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868B8-AFEE-A087-BB7A-BEA0D8BD6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63EE1-EE49-9CB7-5014-29C28E559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68BC0-94DE-383B-9F9E-CEADAB161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033A8-F12B-A964-0C17-A9F27F816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29.11.2024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74C969-E93F-16AE-2BD8-A0315531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C23C7E-8AFD-B66F-8F70-078FA77B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41223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849A-ECA9-F07B-FF4C-1465F62B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FFAEB-8060-2C8A-FE72-F59DC9C2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29.11.2024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05B39-4A81-B1E2-9F42-2E3CF862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DC2CB-BB8C-CAB7-9DBB-8D28E077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1397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0D3DC4-CABD-CAED-49E5-9A9985911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29.11.2024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44FA9-0B63-68BB-C173-443BC789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E609-DA01-FE5F-FFBF-A2F597F4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58794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1543-3909-5D48-323B-A5CB3C13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AB15-D8E2-D815-4C4E-507DFD43C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70219-92B9-F54C-C04F-481341980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1863E-048A-EF18-354D-5D6A4A60E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29.11.2024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726F-7FCA-DF84-29A7-9D556150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FE146-CD1D-BA59-2B26-FE95CEFA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78332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07B4-B7DC-7E6E-5D6C-D99744EA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82EDC9-AF76-4C44-1E93-AD91555F6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AAF14-0BCC-741C-FEB5-2EAD9C6A5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8AB94-1AA9-4A63-E02B-C7B00BE0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29.11.2024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B6273-B000-D4D8-55F6-4614A6D54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CC28F-0525-1609-F22B-EC766EAA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54665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BDD0E6-0B66-F00C-5586-07FB8D36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3C033-A406-9F04-4703-AF6EF761C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C7F82-2FC2-EE0D-81C6-7DB544FC9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3C8AC-F847-6148-BF1E-A1B65C7CDFC8}" type="datetimeFigureOut">
              <a:rPr lang="en-TR" smtClean="0"/>
              <a:t>29.11.2024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BA7DF-B038-B4C3-78AE-D9D6AB77A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7F487-70B7-B89E-0880-96019204B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9113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towardsdatascience.com/what-exactly-happens-when-we-fine-tune-bert-f5dc32885d76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ccormickml.com/2019/11/11/bert-research-ep-1-key-concepts-and-source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t-NJadXsPTDT6EWIR0PRzpn5o8oMHzp3?usp=sharin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olab.research.google.com/drive/1YRHK4HO8RktGzlYmGjBo056kzVD4_j9o#scrollTo=9cQNvaZ9bnyy" TargetMode="External"/><Relationship Id="rId4" Type="http://schemas.openxmlformats.org/officeDocument/2006/relationships/hyperlink" Target="https://colab.research.google.com/drive/1CfsGHuNWGGLg7ArPD_WE3sRuzFbDJav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ccormickml.com/2019/11/11/bert-research-ep-1-key-concepts-and-source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hyperlink" Target="https://medium.com/kariyertech/lightweight-ai-38b9c0ab05c3" TargetMode="Externa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ccormickml.com/2019/11/11/bert-research-ep-1-key-concepts-and-sourc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jalammar.github.io/visualizing-neural-machine-translation-mechanics-of-seq2seq-models-with-attention/" TargetMode="External"/><Relationship Id="rId5" Type="http://schemas.openxmlformats.org/officeDocument/2006/relationships/hyperlink" Target="https://jalammar.github.io/illustrated-transformer/" TargetMode="External"/><Relationship Id="rId4" Type="http://schemas.openxmlformats.org/officeDocument/2006/relationships/hyperlink" Target="http://jalammar.github.io/illustrated-ber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UqNwgPjJvQ&amp;ab_channel=HuggingFa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UqNwgPjJvQ&amp;ab_channel=HuggingFac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UqNwgPjJvQ&amp;ab_channel=HuggingFac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ccormickml.com/2019/11/11/bert-research-ep-1-key-concepts-and-source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youtube.com/watch?v=zJW57aCBCTk&amp;list=PLam9sigHPGwOBuH4_4fr-XvDbe5uneaf6&amp;index=2&amp;ab_channel=ChrisMcCormickAI" TargetMode="External"/><Relationship Id="rId5" Type="http://schemas.openxmlformats.org/officeDocument/2006/relationships/hyperlink" Target="https://www.youtube.com/redirect?event=video_description&amp;redir_token=QUFFLUhqa0JSZFRDTmJZUjZFUVYwb2FoY2JySE10VU11UXxBQ3Jtc0trd19oZ0UxTE95cU9YVUtIdjlrdHJ2ckNNaU9UMHlPM2pHOEdPWndYT0tyeWtCSVE5eGQ0RGRjeFllNmhPSXVwc19UTVZ5WFBHckZxMWs1ZHFEeFFFaUpVbnl0ZUkyY1poaTdpQWNKV1d1dDdHS0c5UQ&amp;q=https%3A%2F%2Fcolab.research.google.com%2Fdrive%2F1fCKIBJ6fgWQ-f6UKs7wDTpNTL9N-Cq9X&amp;v=zJW57aCBCTk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ccormickml.com/2019/11/11/bert-research-ep-1-key-concepts-and-source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GPT Architecture, Bert Applications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29 </a:t>
            </a:r>
            <a:r>
              <a:rPr lang="tr-TR" sz="1400" dirty="0" err="1">
                <a:latin typeface="Arial"/>
                <a:cs typeface="Arial"/>
              </a:rPr>
              <a:t>November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2024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1395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63917" y="80688"/>
            <a:ext cx="462060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Transfer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2EBD11-B78A-4F45-8C8F-99D86112B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915"/>
          <a:stretch/>
        </p:blipFill>
        <p:spPr>
          <a:xfrm>
            <a:off x="914400" y="914400"/>
            <a:ext cx="10363200" cy="31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65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Transfer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5D695-C1DD-AE83-40F2-71F2524E4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55" y="1207748"/>
            <a:ext cx="9923384" cy="487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16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4ED8DF6-DAC9-8F1D-6323-9E9CD2B3C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784" y="2251985"/>
            <a:ext cx="5076491" cy="401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151512-9221-0A37-23E4-4B331EEA1187}"/>
              </a:ext>
            </a:extLst>
          </p:cNvPr>
          <p:cNvSpPr txBox="1"/>
          <p:nvPr/>
        </p:nvSpPr>
        <p:spPr>
          <a:xfrm>
            <a:off x="3040283" y="105165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Freeze all layers, or not? -&gt; </a:t>
            </a:r>
            <a:r>
              <a:rPr lang="en-US" dirty="0">
                <a:hlinkClick r:id="rId4"/>
              </a:rPr>
              <a:t>https://towardsdatascience.com/what-exactly-happens-when-we-fine-tune-bert-f5dc32885d76</a:t>
            </a:r>
            <a:r>
              <a:rPr lang="en-US" dirty="0"/>
              <a:t> 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1376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HuggingFace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B331F-830C-95AB-BDB3-20A9F1D02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20" y="886691"/>
            <a:ext cx="10961926" cy="3809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002102-3BFA-D829-619E-495416FF5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37" y="4896583"/>
            <a:ext cx="10961926" cy="142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20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F7F7CA-0E23-7933-4ED1-7585BF21E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33" y="748145"/>
            <a:ext cx="9617357" cy="523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20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445BC-2303-6BB1-998A-62CE5577C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8FA5E0-C397-C5C5-34CD-8E61B44DDE9F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AD57E-37C1-F965-5626-5C77FB49E16C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Encoder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Decoder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8E95B0-EB51-5A46-71B2-079648C8DD3F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1CDAE-1EC9-7115-6393-2B9B3477C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083" y="542353"/>
            <a:ext cx="7772400" cy="4365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F63106-2BEA-03BF-9344-36E642A76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318" y="4501144"/>
            <a:ext cx="5807346" cy="227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6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E346D-C8CC-20C6-A461-03B6F11C1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EAE54A-4888-0AF8-3FEB-753C2F2F2755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4A76E3-E41D-2F63-00AB-7E6F3A79C1B1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Encoder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decoder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4F2879-6AC8-CF12-61BA-A5B7FE99E11F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24DF07-13E6-8B2A-D9A0-AF00A913C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671" y="955731"/>
            <a:ext cx="5998377" cy="2212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4D4FAD-BA17-E954-089B-CEF682949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308" y="3790695"/>
            <a:ext cx="5351089" cy="1974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939071-35C7-5768-02F0-B1C8F105E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387" y="3581981"/>
            <a:ext cx="4576573" cy="24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69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A9D78-90F8-8B41-EF7B-6B689F78B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5A6DA01-E36F-DA59-BD6B-E7F60AB5EC4B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829732-FDB0-D81B-6576-F8996CC6BFCA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GPT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054DAD-2E23-51AD-B705-0B78AB817769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87B2B-1DBF-5575-3BE8-18403B1D4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083" y="623041"/>
            <a:ext cx="7772400" cy="51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66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DE494-AAF3-98E1-062A-6E58AC623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A3C9B73-E11E-646F-941B-0AEAF31493E6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1F41D4-5FB5-57D0-2935-69C0321D994A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GPT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AAF03E-EFF7-5095-8A86-20AFA5A8A039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F7BAA-F639-EE3A-D84B-EF52193D7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622" y="1081549"/>
            <a:ext cx="5956609" cy="38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78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Decoder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Side –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GPT’s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779D4A41-806D-50DB-D66D-F6F291496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8" y="1096091"/>
            <a:ext cx="5567218" cy="373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11525D-98F2-CDE6-65C2-6DE5749EB1F9}"/>
              </a:ext>
            </a:extLst>
          </p:cNvPr>
          <p:cNvSpPr txBox="1"/>
          <p:nvPr/>
        </p:nvSpPr>
        <p:spPr>
          <a:xfrm>
            <a:off x="6774872" y="1583715"/>
            <a:ext cx="47521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dirty="0"/>
              <a:t>A decoder-only architecture removes the following components from the transformer:</a:t>
            </a:r>
          </a:p>
          <a:p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The entire encoder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All encoder-decoder self-attention modules in the decoder</a:t>
            </a:r>
          </a:p>
        </p:txBody>
      </p:sp>
    </p:spTree>
    <p:extLst>
      <p:ext uri="{BB962C8B-B14F-4D97-AF65-F5344CB8AC3E}">
        <p14:creationId xmlns:p14="http://schemas.microsoft.com/office/powerpoint/2010/main" val="3267227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http://mccormickml.com/2019/11/11/bert-research-ep-1-key-concepts-and-sources/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1026" name="Picture 2" descr="BERT Mountain">
            <a:extLst>
              <a:ext uri="{FF2B5EF4-FFF2-40B4-BE49-F238E27FC236}">
                <a16:creationId xmlns:a16="http://schemas.microsoft.com/office/drawing/2014/main" id="{F3B4E50E-80CD-CA8A-48EF-56EF7DE05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419" y="1273137"/>
            <a:ext cx="7393360" cy="472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355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193245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GPT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Tokenization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D1E59-310F-4FAF-3C5E-2EBE16513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526" y="2050896"/>
            <a:ext cx="7146769" cy="30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33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GPT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CCF17-AA64-B132-99BF-455B1EC0A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25" y="632442"/>
            <a:ext cx="7993535" cy="29004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4EC95D-E238-0EDB-44E7-6A44EF61C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25" y="4027139"/>
            <a:ext cx="6236750" cy="183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52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GPT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07ADB-3396-F1C6-5CFD-9942C1858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86" y="2209869"/>
            <a:ext cx="11941227" cy="2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81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GPT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882A9-6DA9-DE55-2112-78FD59D6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582" y="894585"/>
            <a:ext cx="8927736" cy="29490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89FC73-6A94-956F-140E-D44F90605935}"/>
              </a:ext>
            </a:extLst>
          </p:cNvPr>
          <p:cNvSpPr/>
          <p:nvPr/>
        </p:nvSpPr>
        <p:spPr>
          <a:xfrm>
            <a:off x="8321195" y="2691234"/>
            <a:ext cx="2075123" cy="1152405"/>
          </a:xfrm>
          <a:prstGeom prst="rect">
            <a:avLst/>
          </a:prstGeom>
          <a:solidFill>
            <a:srgbClr val="EDE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0D4C60-6C4C-334F-A8D3-B06ADCEAA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811" y="4436836"/>
            <a:ext cx="5232400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EE50EA-A5B3-9A48-CDF3-53A14C11C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078" y="5171757"/>
            <a:ext cx="13462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70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GPT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90DEF-3D66-127D-361E-17D460017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32" y="1615787"/>
            <a:ext cx="7429500" cy="3238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761E53-73F0-0A12-2202-9D004FEC8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577" y="1349087"/>
            <a:ext cx="19939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76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LM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Use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Cases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1600A-AE91-1307-3F29-370AFF433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1676400"/>
            <a:ext cx="7366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02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99C39-D1C9-5B26-300D-E027D5094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BF488C-6EC6-4F23-53E8-75B44C1D84E9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1B1745-64A5-2098-8E45-58B31D68B88B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Question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Answering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(QA)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4C131-39D5-B6AC-9058-3E8E46587A5D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13549-0CA5-22B8-7E8B-B350607098FB}"/>
              </a:ext>
            </a:extLst>
          </p:cNvPr>
          <p:cNvSpPr txBox="1"/>
          <p:nvPr/>
        </p:nvSpPr>
        <p:spPr>
          <a:xfrm>
            <a:off x="334297" y="660278"/>
            <a:ext cx="5181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Extractive QA</a:t>
            </a:r>
            <a:r>
              <a:rPr lang="en-US" sz="1400" dirty="0"/>
              <a:t>: The model identifies and extracts a span of text (direct answer) from the given </a:t>
            </a:r>
            <a:r>
              <a:rPr lang="en-US" sz="1400" dirty="0" err="1"/>
              <a:t>context.Example</a:t>
            </a:r>
            <a:r>
              <a:rPr lang="en-US" sz="1400" dirty="0"/>
              <a:t>: </a:t>
            </a:r>
            <a:r>
              <a:rPr lang="en-US" sz="1400" dirty="0" err="1"/>
              <a:t>SQuAD</a:t>
            </a:r>
            <a:r>
              <a:rPr lang="en-US" sz="1400" dirty="0"/>
              <a:t> dataset. </a:t>
            </a:r>
            <a:r>
              <a:rPr lang="en-US" sz="1400" dirty="0">
                <a:highlight>
                  <a:srgbClr val="FFFF00"/>
                </a:highlight>
              </a:rPr>
              <a:t>Encoder models </a:t>
            </a:r>
            <a:r>
              <a:rPr lang="en-US" sz="1400" dirty="0"/>
              <a:t>(e.g., BERT).Outputs start and end indices.</a:t>
            </a:r>
          </a:p>
          <a:p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8EC82E-E79C-62BB-27F0-59A641894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4" y="1472809"/>
            <a:ext cx="5263855" cy="5304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4A8C50-BF29-05C4-18BB-E85565A04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403" y="1553496"/>
            <a:ext cx="5526161" cy="53045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D840A7-894B-B132-FD84-2EABFC6CB1A6}"/>
              </a:ext>
            </a:extLst>
          </p:cNvPr>
          <p:cNvSpPr txBox="1"/>
          <p:nvPr/>
        </p:nvSpPr>
        <p:spPr>
          <a:xfrm>
            <a:off x="6111947" y="660278"/>
            <a:ext cx="55060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Generative QA</a:t>
            </a:r>
            <a:r>
              <a:rPr lang="en-US" sz="1400" dirty="0"/>
              <a:t>: The model generates an answer in free text, often beyond what is explicitly written in the </a:t>
            </a:r>
            <a:r>
              <a:rPr lang="en-US" sz="1400" dirty="0" err="1"/>
              <a:t>context.Example</a:t>
            </a:r>
            <a:r>
              <a:rPr lang="en-US" sz="1400" dirty="0"/>
              <a:t>: Natural Questions dataset.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-webkit-standard"/>
              </a:rPr>
              <a:t>Encoder-Decoder T5, BART</a:t>
            </a:r>
            <a:endParaRPr lang="en-TR" sz="1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53546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FD05-B1A1-9AB4-1427-5DBA47587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6ECC689-8757-4784-0343-16E84C8F0014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E60FD9-62A2-1645-B3FF-CBC551345AEE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Question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Answering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(QA)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B2A99-CD24-C366-6A80-6CDAEC399290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B0133-3A81-E377-497E-4F3C1CB0A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56033"/>
            <a:ext cx="7772400" cy="414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3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EDE84-D50A-4A40-CC9A-1EC0ECBCD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820694C-677C-4E8C-23AF-C0AB52E5780E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DF6D97-2DA0-3926-D0DB-162737FFEF65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NER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F2C983-32DE-7B69-BCFD-9A8832E5BB78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90AE6-7AD2-9F30-1DCF-9FA815194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93" y="934516"/>
            <a:ext cx="5345447" cy="2851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B775D-F387-A034-02A6-D33DAD6F9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55" y="4304799"/>
            <a:ext cx="4777322" cy="1410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35DEA3-90DE-619A-D956-A32C3FDBB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57635"/>
            <a:ext cx="4853882" cy="1890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8EE452-14F2-59A1-E08D-259C03A08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280" y="2985852"/>
            <a:ext cx="4777322" cy="733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842FDF-53F7-A762-283E-FA8795E6C7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7384" y="3932260"/>
            <a:ext cx="4853882" cy="1367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5ADF93-97BA-7E83-D269-000C23C8ED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5664" y="5511885"/>
            <a:ext cx="5439697" cy="6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25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Coding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Time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F89E8-A0FB-A3D8-5B38-F0A8F46D885B}"/>
              </a:ext>
            </a:extLst>
          </p:cNvPr>
          <p:cNvSpPr txBox="1"/>
          <p:nvPr/>
        </p:nvSpPr>
        <p:spPr>
          <a:xfrm>
            <a:off x="1177637" y="1767617"/>
            <a:ext cx="94349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GPT : Next Word Prediction – </a:t>
            </a:r>
            <a:r>
              <a:rPr lang="en-US" dirty="0" err="1"/>
              <a:t>FineTuning</a:t>
            </a:r>
            <a:r>
              <a:rPr lang="en-US" dirty="0"/>
              <a:t> – Visual Studio Code</a:t>
            </a:r>
          </a:p>
          <a:p>
            <a:endParaRPr lang="en-US" dirty="0"/>
          </a:p>
          <a:p>
            <a:r>
              <a:rPr lang="en-US" dirty="0"/>
              <a:t>Finetuning BERT - </a:t>
            </a:r>
            <a:r>
              <a:rPr lang="en-US" dirty="0">
                <a:hlinkClick r:id="rId3"/>
              </a:rPr>
              <a:t>https://colab.research.google.com/drive/1t-NJadXsPTDT6EWIR0PRzpn5o8oMHzp3?usp=sharing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Classifying Wikipedia Comments with BERT</a:t>
            </a:r>
            <a:r>
              <a:rPr lang="en-TR" dirty="0"/>
              <a:t> : </a:t>
            </a:r>
            <a:r>
              <a:rPr lang="en-US" dirty="0">
                <a:hlinkClick r:id="rId4"/>
              </a:rPr>
              <a:t>https://colab.research.google.com/drive/1CfsGHuNWGGLg7ArPD_WE3sRuzFbDJav8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08433-905B-83AF-5E1C-BC6346D4188B}"/>
              </a:ext>
            </a:extLst>
          </p:cNvPr>
          <p:cNvSpPr txBox="1"/>
          <p:nvPr/>
        </p:nvSpPr>
        <p:spPr>
          <a:xfrm>
            <a:off x="1177637" y="437633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Clothing Reviews - Baselines and All-to-Text</a:t>
            </a:r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</a:rPr>
              <a:t> </a:t>
            </a:r>
          </a:p>
          <a:p>
            <a:endParaRPr lang="en-US" dirty="0">
              <a:solidFill>
                <a:srgbClr val="212121"/>
              </a:solidFill>
              <a:latin typeface="Roboto" panose="02000000000000000000" pitchFamily="2" charset="0"/>
              <a:hlinkClick r:id="rId5"/>
            </a:endParaRPr>
          </a:p>
          <a:p>
            <a:r>
              <a:rPr lang="en-US" dirty="0">
                <a:hlinkClick r:id="rId5"/>
              </a:rPr>
              <a:t>https://colab.research.google.com/drive/1YRHK4HO8RktGzlYmGjBo056kzVD4_j9o#scrollTo=9cQNvaZ9bnyy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6525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http://mccormickml.com/2019/11/11/bert-research-ep-1-key-concepts-and-sources/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2E527-A168-9457-92F8-AC7A3D402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36" y="623041"/>
            <a:ext cx="6657549" cy="52731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B63AB1-3765-DBFB-222F-EAF0FCA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256" y="1841500"/>
            <a:ext cx="32893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39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Speeding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4AC7F-EFB0-E9F9-1D20-3A0CEE9D99E3}"/>
              </a:ext>
            </a:extLst>
          </p:cNvPr>
          <p:cNvSpPr txBox="1"/>
          <p:nvPr/>
        </p:nvSpPr>
        <p:spPr>
          <a:xfrm>
            <a:off x="983673" y="1080655"/>
            <a:ext cx="282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Optimizing neural networks</a:t>
            </a:r>
          </a:p>
          <a:p>
            <a:endParaRPr lang="en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1696F-8FE8-941D-C5B7-1315E1DDEACC}"/>
              </a:ext>
            </a:extLst>
          </p:cNvPr>
          <p:cNvSpPr txBox="1"/>
          <p:nvPr/>
        </p:nvSpPr>
        <p:spPr>
          <a:xfrm>
            <a:off x="983673" y="1501549"/>
            <a:ext cx="9987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Architecture improvements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(change the architecture to a faster one, say, replace RNN to a Transformer or a CNN; use layers that require fewer computations and so on) or more clever optimization (learning rate and policy, number of warmup steps, larger batch size,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etc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).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TR" dirty="0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79946493-27DF-AF01-6A98-8453548B0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04" y="2978877"/>
            <a:ext cx="7340720" cy="354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99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Speeding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A2E26-6582-9582-3376-21D0BCE3239D}"/>
              </a:ext>
            </a:extLst>
          </p:cNvPr>
          <p:cNvSpPr txBox="1"/>
          <p:nvPr/>
        </p:nvSpPr>
        <p:spPr>
          <a:xfrm>
            <a:off x="831272" y="906092"/>
            <a:ext cx="69272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 startAt="2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Model compression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(usually done using quantization and/or pruning, reducing the total amount of computations keeping the architecture unchanged. OK, mostly unchanged).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93EED1B6-4235-D7D6-5E35-493007188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307" y="311520"/>
            <a:ext cx="3620655" cy="258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E2BE9-4C6A-1240-35B7-A6A9243B7C45}"/>
              </a:ext>
            </a:extLst>
          </p:cNvPr>
          <p:cNvSpPr txBox="1"/>
          <p:nvPr/>
        </p:nvSpPr>
        <p:spPr>
          <a:xfrm>
            <a:off x="1316182" y="2189018"/>
            <a:ext cx="262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Quantization and pruning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7BD67-451D-CF92-9D8A-66207DACF3CA}"/>
              </a:ext>
            </a:extLst>
          </p:cNvPr>
          <p:cNvSpPr txBox="1"/>
          <p:nvPr/>
        </p:nvSpPr>
        <p:spPr>
          <a:xfrm>
            <a:off x="1316182" y="2699081"/>
            <a:ext cx="10073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Quantization 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decreases the numerical precision of a model’s weights.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Typically models trained using FP32 (32-bit floating point), then they can be quantized into FP16 (16-bit floating point), INT8 (8-bit integer) or even more to INT4 or INT1, so reducing the model size 2x, 4x, 8x or 32x respectively. This is called </a:t>
            </a:r>
            <a:r>
              <a:rPr lang="en-US" b="1" i="1" dirty="0">
                <a:solidFill>
                  <a:srgbClr val="292929"/>
                </a:solidFill>
                <a:effectLst/>
                <a:latin typeface="source-serif-pro"/>
              </a:rPr>
              <a:t>post-training quantization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endParaRPr lang="en-TR" dirty="0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DE573C0E-4BDA-4A86-630C-C5FD61637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72" y="4092302"/>
            <a:ext cx="5179291" cy="214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7F04B4-0206-0788-F8EB-31CA9C61C4C7}"/>
              </a:ext>
            </a:extLst>
          </p:cNvPr>
          <p:cNvSpPr txBox="1"/>
          <p:nvPr/>
        </p:nvSpPr>
        <p:spPr>
          <a:xfrm>
            <a:off x="2702166" y="6333137"/>
            <a:ext cx="609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https://medium.com/kariyertech/lightweight-ai-38b9c0ab05c3</a:t>
            </a:r>
            <a:r>
              <a:rPr lang="en-US" dirty="0"/>
              <a:t> </a:t>
            </a:r>
            <a:endParaRPr lang="en-TR" dirty="0"/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5CFCD800-D7D5-783A-743B-969CC6215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973" y="5309989"/>
            <a:ext cx="6092630" cy="40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111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Speeding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1CAF0-8311-A23A-55FB-27B5A4DDD13A}"/>
              </a:ext>
            </a:extLst>
          </p:cNvPr>
          <p:cNvSpPr txBox="1"/>
          <p:nvPr/>
        </p:nvSpPr>
        <p:spPr>
          <a:xfrm>
            <a:off x="789709" y="106926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marL="342900" indent="-342900" algn="l">
              <a:buFont typeface="+mj-lt"/>
              <a:buAutoNum type="arabicPeriod" startAt="3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Model distillation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(train a smaller model that will replicate the behavior of the original model)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5FE2EA1-44FF-771E-D2AB-D6C54FCBC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073" y="667067"/>
            <a:ext cx="39370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24FC76-FC3E-304C-9CC2-05FF2FDE0378}"/>
              </a:ext>
            </a:extLst>
          </p:cNvPr>
          <p:cNvSpPr txBox="1"/>
          <p:nvPr/>
        </p:nvSpPr>
        <p:spPr>
          <a:xfrm>
            <a:off x="824228" y="222120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Another interesting model compression method is distillation — a technique that transfers the knowledge of a large “teacher” network to a smaller “student” network. The “student” network is trained to mimic the behaviors of the “teacher” network.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834527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BD18D-E90B-527C-FE4D-751D11EC7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971550"/>
            <a:ext cx="55626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9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Next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Week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CD7DC-CF21-9289-A50F-ADC1D302AF10}"/>
              </a:ext>
            </a:extLst>
          </p:cNvPr>
          <p:cNvSpPr txBox="1"/>
          <p:nvPr/>
        </p:nvSpPr>
        <p:spPr>
          <a:xfrm>
            <a:off x="4579472" y="2323070"/>
            <a:ext cx="301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Next Lesson willl be at May 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2C8B6-3AC6-9EC1-A883-6F8551A2D41C}"/>
              </a:ext>
            </a:extLst>
          </p:cNvPr>
          <p:cNvSpPr txBox="1"/>
          <p:nvPr/>
        </p:nvSpPr>
        <p:spPr>
          <a:xfrm>
            <a:off x="4572000" y="3113903"/>
            <a:ext cx="3560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NER, QA, Summarization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F0F0F"/>
                </a:solidFill>
                <a:effectLst/>
                <a:latin typeface="YouTube Sans"/>
              </a:rPr>
              <a:t>BERT + Categorical Features</a:t>
            </a:r>
            <a:endParaRPr lang="en-TR" i="0" dirty="0">
              <a:solidFill>
                <a:srgbClr val="0F0F0F"/>
              </a:solidFill>
              <a:effectLst/>
              <a:latin typeface="YouTub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End-to-end Project Development</a:t>
            </a:r>
          </a:p>
        </p:txBody>
      </p:sp>
    </p:spTree>
    <p:extLst>
      <p:ext uri="{BB962C8B-B14F-4D97-AF65-F5344CB8AC3E}">
        <p14:creationId xmlns:p14="http://schemas.microsoft.com/office/powerpoint/2010/main" val="3909493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EAE8B9-5CCA-3507-9ECE-B06852E02D14}"/>
              </a:ext>
            </a:extLst>
          </p:cNvPr>
          <p:cNvSpPr txBox="1"/>
          <p:nvPr/>
        </p:nvSpPr>
        <p:spPr>
          <a:xfrm>
            <a:off x="1337480" y="623041"/>
            <a:ext cx="9103967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TR" dirty="0"/>
              <a:t>lamanın videodan biraz devam</a:t>
            </a:r>
          </a:p>
          <a:p>
            <a:r>
              <a:rPr lang="en-US" dirty="0"/>
              <a:t>T</a:t>
            </a:r>
            <a:r>
              <a:rPr lang="en-TR" dirty="0"/>
              <a:t>okenized konusu ## lar</a:t>
            </a:r>
          </a:p>
          <a:p>
            <a:r>
              <a:rPr lang="en-US" dirty="0"/>
              <a:t>C</a:t>
            </a:r>
            <a:r>
              <a:rPr lang="en-TR" dirty="0"/>
              <a:t>lassification head kısmı  - bütün datayı eğitiyoruz. </a:t>
            </a:r>
            <a:r>
              <a:rPr lang="en-US" dirty="0"/>
              <a:t>E</a:t>
            </a:r>
            <a:r>
              <a:rPr lang="en-TR" dirty="0"/>
              <a:t>arl data freeze işi , başka katman ekleme vs</a:t>
            </a:r>
          </a:p>
          <a:p>
            <a:r>
              <a:rPr lang="en-US" dirty="0"/>
              <a:t>F</a:t>
            </a:r>
            <a:r>
              <a:rPr lang="en-TR" dirty="0"/>
              <a:t>ine tune Auto fine tuning</a:t>
            </a:r>
          </a:p>
          <a:p>
            <a:r>
              <a:rPr lang="en-US" dirty="0"/>
              <a:t>E</a:t>
            </a:r>
            <a:r>
              <a:rPr lang="en-TR" dirty="0"/>
              <a:t>ncoderlar vardı decoderı atıyoduk</a:t>
            </a:r>
          </a:p>
          <a:p>
            <a:r>
              <a:rPr lang="en-TR" dirty="0"/>
              <a:t>Berti eğitmek için 2 fake task! -- </a:t>
            </a:r>
            <a:r>
              <a:rPr lang="en-US" dirty="0"/>
              <a:t>ERT Research - Ep. 4 - Inner Workings I</a:t>
            </a:r>
          </a:p>
          <a:p>
            <a:r>
              <a:rPr lang="en-TR" dirty="0"/>
              <a:t>Multilingual bert ler de varişinize yarayabilr</a:t>
            </a:r>
          </a:p>
          <a:p>
            <a:endParaRPr lang="en-TR" dirty="0"/>
          </a:p>
          <a:p>
            <a:r>
              <a:rPr lang="en-US" dirty="0"/>
              <a:t>A</a:t>
            </a:r>
            <a:r>
              <a:rPr lang="en-TR" dirty="0"/>
              <a:t>ttentionlara girelim mi bakalım</a:t>
            </a:r>
          </a:p>
          <a:p>
            <a:endParaRPr lang="en-TR" dirty="0"/>
          </a:p>
          <a:p>
            <a:r>
              <a:rPr lang="en-TR" dirty="0"/>
              <a:t>B</a:t>
            </a:r>
            <a:r>
              <a:rPr lang="en-US" dirty="0"/>
              <a:t>a</a:t>
            </a:r>
            <a:r>
              <a:rPr lang="en-TR" dirty="0"/>
              <a:t>şka hangi modeller var? Nasıl kullanıcaz?</a:t>
            </a:r>
          </a:p>
          <a:p>
            <a:r>
              <a:rPr lang="en-TR" dirty="0"/>
              <a:t>Biraz GPt den bahsetmece sonra diğer bert modelleri</a:t>
            </a:r>
          </a:p>
          <a:p>
            <a:endParaRPr lang="en-TR" dirty="0"/>
          </a:p>
          <a:p>
            <a:r>
              <a:rPr lang="en-TR" dirty="0"/>
              <a:t>Sonra kod</a:t>
            </a:r>
          </a:p>
          <a:p>
            <a:r>
              <a:rPr lang="en-TR" dirty="0"/>
              <a:t>Question &amp; Answering Bert</a:t>
            </a:r>
          </a:p>
          <a:p>
            <a:r>
              <a:rPr lang="en-TR" dirty="0"/>
              <a:t>Semantic arama</a:t>
            </a:r>
          </a:p>
          <a:p>
            <a:endParaRPr lang="en-TR" dirty="0"/>
          </a:p>
          <a:p>
            <a:r>
              <a:rPr lang="en-TR" dirty="0"/>
              <a:t>Haftaya</a:t>
            </a:r>
          </a:p>
          <a:p>
            <a:r>
              <a:rPr lang="en-US" b="1" i="0" dirty="0">
                <a:solidFill>
                  <a:srgbClr val="0F0F0F"/>
                </a:solidFill>
                <a:effectLst/>
                <a:latin typeface="YouTube Sans"/>
              </a:rPr>
              <a:t>BERT + Categorical Features - Ep. 1 - Everything-to-Text</a:t>
            </a:r>
            <a:r>
              <a:rPr lang="en-TR" b="1" i="0" dirty="0">
                <a:solidFill>
                  <a:srgbClr val="0F0F0F"/>
                </a:solidFill>
                <a:effectLst/>
                <a:latin typeface="YouTube Sans"/>
              </a:rPr>
              <a:t> – haftaya olabilir</a:t>
            </a:r>
          </a:p>
          <a:p>
            <a:r>
              <a:rPr lang="en-TR" b="1" dirty="0">
                <a:solidFill>
                  <a:srgbClr val="0F0F0F"/>
                </a:solidFill>
                <a:latin typeface="YouTube Sans"/>
              </a:rPr>
              <a:t>Diğer taskler içni örnekler. </a:t>
            </a:r>
            <a:r>
              <a:rPr lang="en-US" b="1" dirty="0">
                <a:solidFill>
                  <a:srgbClr val="0F0F0F"/>
                </a:solidFill>
                <a:latin typeface="YouTube Sans"/>
              </a:rPr>
              <a:t>S</a:t>
            </a:r>
            <a:r>
              <a:rPr lang="en-TR" b="1" dirty="0">
                <a:solidFill>
                  <a:srgbClr val="0F0F0F"/>
                </a:solidFill>
                <a:latin typeface="YouTube Sans"/>
              </a:rPr>
              <a:t>ummary  + NER – vs.</a:t>
            </a:r>
          </a:p>
          <a:p>
            <a:r>
              <a:rPr lang="en-US" b="1" i="0" dirty="0">
                <a:solidFill>
                  <a:srgbClr val="0F0F0F"/>
                </a:solidFill>
                <a:effectLst/>
                <a:latin typeface="YouTube Sans"/>
              </a:rPr>
              <a:t>P</a:t>
            </a:r>
            <a:r>
              <a:rPr lang="en-TR" b="1" i="0" dirty="0">
                <a:solidFill>
                  <a:srgbClr val="0F0F0F"/>
                </a:solidFill>
                <a:effectLst/>
                <a:latin typeface="YouTube Sans"/>
              </a:rPr>
              <a:t>roduction için öneriler + hızlandırma + apiye dönüştürme</a:t>
            </a:r>
          </a:p>
        </p:txBody>
      </p:sp>
    </p:spTree>
    <p:extLst>
      <p:ext uri="{BB962C8B-B14F-4D97-AF65-F5344CB8AC3E}">
        <p14:creationId xmlns:p14="http://schemas.microsoft.com/office/powerpoint/2010/main" val="3583989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http://mccormickml.com/2019/11/11/bert-research-ep-1-key-concepts-and-sources/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263F7C-2C32-CD66-101C-51479B37220F}"/>
              </a:ext>
            </a:extLst>
          </p:cNvPr>
          <p:cNvSpPr txBox="1"/>
          <p:nvPr/>
        </p:nvSpPr>
        <p:spPr>
          <a:xfrm>
            <a:off x="2022143" y="1512543"/>
            <a:ext cx="814771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03030"/>
                </a:solidFill>
                <a:effectLst/>
                <a:latin typeface="-apple-system"/>
              </a:rPr>
              <a:t>BERT</a:t>
            </a:r>
            <a:r>
              <a:rPr lang="en-US" b="0" i="0" dirty="0">
                <a:solidFill>
                  <a:srgbClr val="515151"/>
                </a:solidFill>
                <a:effectLst/>
                <a:latin typeface="-apple-system"/>
              </a:rPr>
              <a:t> —— </a:t>
            </a:r>
            <a:r>
              <a:rPr lang="en-US" b="0" i="0" u="none" strike="noStrike" dirty="0">
                <a:solidFill>
                  <a:srgbClr val="268BD2"/>
                </a:solidFill>
                <a:effectLst/>
                <a:latin typeface="-apple-system"/>
                <a:hlinkClick r:id="rId4"/>
              </a:rPr>
              <a:t>The Illustrated BERT, ELMo, and co. (How NLP Cracked Transfer Learning)</a:t>
            </a:r>
            <a:endParaRPr lang="en-US" b="0" i="0" dirty="0">
              <a:solidFill>
                <a:srgbClr val="515151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15151"/>
                </a:solidFill>
                <a:effectLst/>
                <a:latin typeface="-apple-system"/>
              </a:rPr>
              <a:t>Published: Dec 3, 2018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51515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03030"/>
                </a:solidFill>
                <a:effectLst/>
                <a:latin typeface="-apple-system"/>
              </a:rPr>
              <a:t>Transformer</a:t>
            </a:r>
            <a:r>
              <a:rPr lang="en-US" b="0" i="0" dirty="0">
                <a:solidFill>
                  <a:srgbClr val="515151"/>
                </a:solidFill>
                <a:effectLst/>
                <a:latin typeface="-apple-system"/>
              </a:rPr>
              <a:t> —— </a:t>
            </a:r>
            <a:r>
              <a:rPr lang="en-US" b="0" i="0" u="none" strike="noStrike" dirty="0">
                <a:solidFill>
                  <a:srgbClr val="268BD2"/>
                </a:solidFill>
                <a:effectLst/>
                <a:latin typeface="-apple-system"/>
                <a:hlinkClick r:id="rId5"/>
              </a:rPr>
              <a:t>The Illustrated Transformer</a:t>
            </a:r>
            <a:endParaRPr lang="en-US" b="0" i="0" dirty="0">
              <a:solidFill>
                <a:srgbClr val="515151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15151"/>
                </a:solidFill>
                <a:effectLst/>
                <a:latin typeface="-apple-system"/>
              </a:rPr>
              <a:t>Published: Jun 27, 2018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51515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03030"/>
                </a:solidFill>
                <a:effectLst/>
                <a:latin typeface="-apple-system"/>
              </a:rPr>
              <a:t>Attention</a:t>
            </a:r>
            <a:r>
              <a:rPr lang="en-US" b="0" i="0" dirty="0">
                <a:solidFill>
                  <a:srgbClr val="515151"/>
                </a:solidFill>
                <a:effectLst/>
                <a:latin typeface="-apple-system"/>
              </a:rPr>
              <a:t> —— </a:t>
            </a:r>
            <a:r>
              <a:rPr lang="en-US" b="0" i="0" u="none" strike="noStrike" dirty="0">
                <a:solidFill>
                  <a:srgbClr val="268BD2"/>
                </a:solidFill>
                <a:effectLst/>
                <a:latin typeface="-apple-system"/>
                <a:hlinkClick r:id="rId6"/>
              </a:rPr>
              <a:t>Visualizing A Neural Machine Translation Model (Mechanics of Seq2seq Models With Attention)</a:t>
            </a:r>
            <a:endParaRPr lang="en-US" b="0" i="0" dirty="0">
              <a:solidFill>
                <a:srgbClr val="515151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15151"/>
                </a:solidFill>
                <a:effectLst/>
                <a:latin typeface="-apple-system"/>
              </a:rPr>
              <a:t>Published: May 9, 2018</a:t>
            </a:r>
          </a:p>
          <a:p>
            <a:br>
              <a:rPr lang="en-US" dirty="0"/>
            </a:b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931514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81DCC-28E1-C26A-F6A5-7D3A0901E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249520-7397-29FA-5CAC-19AA1B4EFEED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0D8888-46A7-129F-F490-6074A8E007D4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055C83-0FC2-9A6B-5625-5D3442B8B230}"/>
              </a:ext>
            </a:extLst>
          </p:cNvPr>
          <p:cNvSpPr txBox="1"/>
          <p:nvPr/>
        </p:nvSpPr>
        <p:spPr>
          <a:xfrm>
            <a:off x="0" y="6523396"/>
            <a:ext cx="732783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3"/>
              </a:rPr>
              <a:t>https://www.youtube.com/watch?v=MUqNwgPjJvQ&amp;ab_channel=HuggingFace</a:t>
            </a:r>
            <a:endParaRPr lang="en-US" sz="1050" dirty="0"/>
          </a:p>
          <a:p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7CD4A-0199-2FBF-236B-DDCB87FF3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209793"/>
            <a:ext cx="7772400" cy="4832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B814E-32D9-76E8-C387-0A5BBA864F50}"/>
              </a:ext>
            </a:extLst>
          </p:cNvPr>
          <p:cNvSpPr txBox="1"/>
          <p:nvPr/>
        </p:nvSpPr>
        <p:spPr>
          <a:xfrm>
            <a:off x="1986116" y="816077"/>
            <a:ext cx="7395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The encoder outputs a numerical representation for each word used as input</a:t>
            </a:r>
          </a:p>
        </p:txBody>
      </p:sp>
    </p:spTree>
    <p:extLst>
      <p:ext uri="{BB962C8B-B14F-4D97-AF65-F5344CB8AC3E}">
        <p14:creationId xmlns:p14="http://schemas.microsoft.com/office/powerpoint/2010/main" val="32887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7FC2-203C-131C-C820-8DCB2D61D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B86E914-AB7E-89F2-D355-127BA6E07755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29BC97-C205-6508-87E5-F64F1EFABDA1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B60C0-1CB2-30AE-0260-E6C3A48FD9D2}"/>
              </a:ext>
            </a:extLst>
          </p:cNvPr>
          <p:cNvSpPr txBox="1"/>
          <p:nvPr/>
        </p:nvSpPr>
        <p:spPr>
          <a:xfrm>
            <a:off x="0" y="6523396"/>
            <a:ext cx="732783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3"/>
              </a:rPr>
              <a:t>https://www.youtube.com/watch?v=MUqNwgPjJvQ&amp;ab_channel=HuggingFace</a:t>
            </a:r>
            <a:endParaRPr lang="en-US" sz="1050" dirty="0"/>
          </a:p>
          <a:p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6E8AA8-02DE-6D07-87C3-C203FB76F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776918"/>
            <a:ext cx="7772400" cy="4871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DBB8A8-0E3C-D472-8A65-ECABCC3EAAFD}"/>
              </a:ext>
            </a:extLst>
          </p:cNvPr>
          <p:cNvSpPr txBox="1"/>
          <p:nvPr/>
        </p:nvSpPr>
        <p:spPr>
          <a:xfrm>
            <a:off x="3578942" y="5838612"/>
            <a:ext cx="409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This is thanks to the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1520573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2083B-F9F8-96AC-47E3-F3EA86281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8992D4-A554-92DC-BD55-0BB70D5507B3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634C03-185D-29E4-33F5-6AFAA7F82C5A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E09AF-0FF4-14B5-7D3E-508F9E4071C2}"/>
              </a:ext>
            </a:extLst>
          </p:cNvPr>
          <p:cNvSpPr txBox="1"/>
          <p:nvPr/>
        </p:nvSpPr>
        <p:spPr>
          <a:xfrm>
            <a:off x="0" y="6523396"/>
            <a:ext cx="732783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3"/>
              </a:rPr>
              <a:t>https://www.youtube.com/watch?v=MUqNwgPjJvQ&amp;ab_channel=HuggingFace</a:t>
            </a:r>
            <a:endParaRPr lang="en-US" sz="1050" dirty="0"/>
          </a:p>
          <a:p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CC7EF-9959-58D7-D01E-8169130F24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27" t="19574" r="5719"/>
          <a:stretch/>
        </p:blipFill>
        <p:spPr>
          <a:xfrm>
            <a:off x="193004" y="1287575"/>
            <a:ext cx="6546413" cy="3648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C05FB9-EB78-D704-F31D-D4E83E3B1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834" y="855436"/>
            <a:ext cx="4299411" cy="23813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4004EB-EA29-6B4A-2690-F5AE7C0AC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834" y="4003909"/>
            <a:ext cx="4294226" cy="20589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C87E85-02D8-E90C-D267-176CE41E6F1B}"/>
              </a:ext>
            </a:extLst>
          </p:cNvPr>
          <p:cNvSpPr txBox="1"/>
          <p:nvPr/>
        </p:nvSpPr>
        <p:spPr>
          <a:xfrm>
            <a:off x="7327833" y="6107846"/>
            <a:ext cx="4584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Encoders are good at obtaining an understanding of sequences; and the relationship/interdependence between words.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0328D7-D042-32A9-87FF-EB1D23B4B875}"/>
              </a:ext>
            </a:extLst>
          </p:cNvPr>
          <p:cNvSpPr txBox="1"/>
          <p:nvPr/>
        </p:nvSpPr>
        <p:spPr>
          <a:xfrm>
            <a:off x="7327834" y="3266467"/>
            <a:ext cx="45842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Encoders, with their bi-directional context, are good at guessing words in the middle of a sequence</a:t>
            </a:r>
          </a:p>
        </p:txBody>
      </p:sp>
    </p:spTree>
    <p:extLst>
      <p:ext uri="{BB962C8B-B14F-4D97-AF65-F5344CB8AC3E}">
        <p14:creationId xmlns:p14="http://schemas.microsoft.com/office/powerpoint/2010/main" val="1012713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Bert’s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Vocabulary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http://mccormickml.com/2019/11/11/bert-research-ep-1-key-concepts-and-sources/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1732A-1A7C-F18F-6B25-CA8524BA4D86}"/>
              </a:ext>
            </a:extLst>
          </p:cNvPr>
          <p:cNvSpPr txBox="1"/>
          <p:nvPr/>
        </p:nvSpPr>
        <p:spPr>
          <a:xfrm>
            <a:off x="859809" y="1173707"/>
            <a:ext cx="46788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TR" dirty="0"/>
              <a:t>BERT is pre-trained  Vocabulary fixed</a:t>
            </a:r>
          </a:p>
          <a:p>
            <a:pPr marL="342900" indent="-342900">
              <a:buFont typeface="+mj-lt"/>
              <a:buAutoNum type="arabicPeriod"/>
            </a:pPr>
            <a:endParaRPr lang="en-TR" dirty="0"/>
          </a:p>
          <a:p>
            <a:pPr marL="342900" indent="-342900">
              <a:buFont typeface="+mj-lt"/>
              <a:buAutoNum type="arabicPeriod"/>
            </a:pPr>
            <a:r>
              <a:rPr lang="en-TR" dirty="0"/>
              <a:t>Break down </a:t>
            </a:r>
            <a:r>
              <a:rPr lang="en-TR" b="1" dirty="0"/>
              <a:t>unknown word</a:t>
            </a:r>
            <a:r>
              <a:rPr lang="en-TR" dirty="0"/>
              <a:t>s into subwords:</a:t>
            </a:r>
          </a:p>
          <a:p>
            <a:pPr marL="342900" indent="-342900">
              <a:buFont typeface="+mj-lt"/>
              <a:buAutoNum type="arabicPeriod"/>
            </a:pPr>
            <a:endParaRPr lang="en-TR" dirty="0"/>
          </a:p>
          <a:p>
            <a:pPr marL="342900" indent="-342900">
              <a:buFont typeface="+mj-lt"/>
              <a:buAutoNum type="arabicPeriod"/>
            </a:pPr>
            <a:endParaRPr lang="en-TR" dirty="0"/>
          </a:p>
          <a:p>
            <a:pPr marL="342900" indent="-342900">
              <a:buFont typeface="+mj-lt"/>
              <a:buAutoNum type="arabicPeriod"/>
            </a:pPr>
            <a:endParaRPr lang="en-TR" dirty="0"/>
          </a:p>
          <a:p>
            <a:pPr marL="342900" indent="-342900">
              <a:buFont typeface="+mj-lt"/>
              <a:buAutoNum type="arabicPeriod"/>
            </a:pPr>
            <a:r>
              <a:rPr lang="en-TR" dirty="0"/>
              <a:t>A subword exist for every character:</a:t>
            </a:r>
          </a:p>
          <a:p>
            <a:pPr marL="342900" indent="-342900">
              <a:buFont typeface="+mj-lt"/>
              <a:buAutoNum type="arabicPeriod"/>
            </a:pPr>
            <a:endParaRPr lang="en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6D68A-E853-D461-E9B3-8442BBCFC9E0}"/>
              </a:ext>
            </a:extLst>
          </p:cNvPr>
          <p:cNvSpPr/>
          <p:nvPr/>
        </p:nvSpPr>
        <p:spPr>
          <a:xfrm>
            <a:off x="7385408" y="1118826"/>
            <a:ext cx="2867043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TR" dirty="0"/>
              <a:t> m b e d d </a:t>
            </a:r>
            <a:r>
              <a:rPr lang="en-US" dirty="0"/>
              <a:t>i</a:t>
            </a:r>
            <a:r>
              <a:rPr lang="en-TR" dirty="0"/>
              <a:t> n 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7629B-8F69-72FC-581A-A084D721C156}"/>
              </a:ext>
            </a:extLst>
          </p:cNvPr>
          <p:cNvSpPr/>
          <p:nvPr/>
        </p:nvSpPr>
        <p:spPr>
          <a:xfrm>
            <a:off x="5951887" y="2104502"/>
            <a:ext cx="1330548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e m</a:t>
            </a:r>
            <a:endParaRPr lang="en-T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582E7-9071-58A7-8C93-2EF418771975}"/>
              </a:ext>
            </a:extLst>
          </p:cNvPr>
          <p:cNvSpPr/>
          <p:nvPr/>
        </p:nvSpPr>
        <p:spPr>
          <a:xfrm>
            <a:off x="7987832" y="2108133"/>
            <a:ext cx="1330548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 e d</a:t>
            </a:r>
            <a:endParaRPr lang="en-T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AF10C0-7A36-7FD6-7B2A-6E5C00D4CD4B}"/>
              </a:ext>
            </a:extLst>
          </p:cNvPr>
          <p:cNvSpPr/>
          <p:nvPr/>
        </p:nvSpPr>
        <p:spPr>
          <a:xfrm>
            <a:off x="10001643" y="2104502"/>
            <a:ext cx="1330548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d i n g</a:t>
            </a:r>
            <a:endParaRPr lang="en-T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AE74DE-A56D-575B-BA4B-2038AEC7BA49}"/>
              </a:ext>
            </a:extLst>
          </p:cNvPr>
          <p:cNvSpPr/>
          <p:nvPr/>
        </p:nvSpPr>
        <p:spPr>
          <a:xfrm>
            <a:off x="2470298" y="3593207"/>
            <a:ext cx="2867043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k r o x l d y p h i v c</a:t>
            </a:r>
            <a:endParaRPr lang="en-T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514226-28ED-21D6-4909-E87915258333}"/>
              </a:ext>
            </a:extLst>
          </p:cNvPr>
          <p:cNvSpPr/>
          <p:nvPr/>
        </p:nvSpPr>
        <p:spPr>
          <a:xfrm>
            <a:off x="1036777" y="4578883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k</a:t>
            </a:r>
            <a:endParaRPr lang="en-T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FFEB3E-2212-F29B-8DB9-7FF7E08E009D}"/>
              </a:ext>
            </a:extLst>
          </p:cNvPr>
          <p:cNvSpPr/>
          <p:nvPr/>
        </p:nvSpPr>
        <p:spPr>
          <a:xfrm>
            <a:off x="1953605" y="4578883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 o</a:t>
            </a:r>
            <a:endParaRPr lang="en-T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E09FBD-C01F-CBF3-B03C-7D3C1057F630}"/>
              </a:ext>
            </a:extLst>
          </p:cNvPr>
          <p:cNvSpPr/>
          <p:nvPr/>
        </p:nvSpPr>
        <p:spPr>
          <a:xfrm>
            <a:off x="2870433" y="4578883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x</a:t>
            </a:r>
            <a:endParaRPr lang="en-T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B95212-6CA1-2EA1-9ED5-353C1D1634C5}"/>
              </a:ext>
            </a:extLst>
          </p:cNvPr>
          <p:cNvSpPr/>
          <p:nvPr/>
        </p:nvSpPr>
        <p:spPr>
          <a:xfrm>
            <a:off x="3901666" y="4573025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ld</a:t>
            </a:r>
            <a:endParaRPr lang="en-T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38703B-3D7A-171D-439E-E59E2C9E7B6D}"/>
              </a:ext>
            </a:extLst>
          </p:cNvPr>
          <p:cNvSpPr/>
          <p:nvPr/>
        </p:nvSpPr>
        <p:spPr>
          <a:xfrm>
            <a:off x="4818494" y="4573025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Y p</a:t>
            </a:r>
            <a:endParaRPr lang="en-T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B48F02-F011-1138-7CBC-11DD32FAD3A5}"/>
              </a:ext>
            </a:extLst>
          </p:cNvPr>
          <p:cNvSpPr/>
          <p:nvPr/>
        </p:nvSpPr>
        <p:spPr>
          <a:xfrm>
            <a:off x="5735322" y="4573025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hi</a:t>
            </a:r>
            <a:endParaRPr lang="en-T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350A60-FD40-B43C-2B36-2363A1C00EA8}"/>
              </a:ext>
            </a:extLst>
          </p:cNvPr>
          <p:cNvSpPr/>
          <p:nvPr/>
        </p:nvSpPr>
        <p:spPr>
          <a:xfrm>
            <a:off x="6665339" y="4573025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vc</a:t>
            </a:r>
            <a:endParaRPr lang="en-T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DCF66F8-BAAE-F2AD-DB45-01ECEF11A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929" y="4042134"/>
            <a:ext cx="2797281" cy="186485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52759FB-68A1-C688-8406-5B8D8B24A250}"/>
              </a:ext>
            </a:extLst>
          </p:cNvPr>
          <p:cNvSpPr/>
          <p:nvPr/>
        </p:nvSpPr>
        <p:spPr>
          <a:xfrm>
            <a:off x="5951887" y="2891118"/>
            <a:ext cx="1330548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e m</a:t>
            </a:r>
            <a:endParaRPr lang="en-T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E6AD51-51E4-5502-6F7B-98953E705EA8}"/>
              </a:ext>
            </a:extLst>
          </p:cNvPr>
          <p:cNvSpPr/>
          <p:nvPr/>
        </p:nvSpPr>
        <p:spPr>
          <a:xfrm>
            <a:off x="7987832" y="2894749"/>
            <a:ext cx="1330548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# # b e d</a:t>
            </a:r>
            <a:endParaRPr lang="en-T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397CEC-E00E-5EED-A022-4925D2426C37}"/>
              </a:ext>
            </a:extLst>
          </p:cNvPr>
          <p:cNvSpPr/>
          <p:nvPr/>
        </p:nvSpPr>
        <p:spPr>
          <a:xfrm>
            <a:off x="10001643" y="2891118"/>
            <a:ext cx="1330548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# # d i n g</a:t>
            </a:r>
            <a:endParaRPr lang="en-TR" dirty="0"/>
          </a:p>
        </p:txBody>
      </p:sp>
      <p:sp>
        <p:nvSpPr>
          <p:cNvPr id="28" name="TextBox 27">
            <a:hlinkClick r:id="rId5" tooltip="BERT WordPiece Embeddings"/>
            <a:extLst>
              <a:ext uri="{FF2B5EF4-FFF2-40B4-BE49-F238E27FC236}">
                <a16:creationId xmlns:a16="http://schemas.microsoft.com/office/drawing/2014/main" id="{76F7EA90-48E7-F596-A956-3E2395DD3168}"/>
              </a:ext>
            </a:extLst>
          </p:cNvPr>
          <p:cNvSpPr txBox="1"/>
          <p:nvPr/>
        </p:nvSpPr>
        <p:spPr>
          <a:xfrm>
            <a:off x="4052337" y="5821307"/>
            <a:ext cx="292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BERT </a:t>
            </a:r>
            <a:r>
              <a:rPr lang="en-US" dirty="0" err="1">
                <a:hlinkClick r:id="rId6"/>
              </a:rPr>
              <a:t>WordPiece</a:t>
            </a:r>
            <a:r>
              <a:rPr lang="en-US" dirty="0">
                <a:hlinkClick r:id="rId6"/>
              </a:rPr>
              <a:t> Embeddings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26229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http://mccormickml.com/2019/11/11/bert-research-ep-1-key-concepts-and-sources/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1F19C-5C06-9535-B571-BF3245BA4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13" y="983673"/>
            <a:ext cx="8744413" cy="41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11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24422</TotalTime>
  <Words>1259</Words>
  <Application>Microsoft Macintosh PowerPoint</Application>
  <PresentationFormat>Widescreen</PresentationFormat>
  <Paragraphs>213</Paragraphs>
  <Slides>35</Slides>
  <Notes>35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-apple-system</vt:lpstr>
      <vt:lpstr>-webkit-standard</vt:lpstr>
      <vt:lpstr>Arial</vt:lpstr>
      <vt:lpstr>Calibri</vt:lpstr>
      <vt:lpstr>Calibri Light</vt:lpstr>
      <vt:lpstr>Helvetica</vt:lpstr>
      <vt:lpstr>Roboto</vt:lpstr>
      <vt:lpstr>sohne</vt:lpstr>
      <vt:lpstr>source-serif-pro</vt:lpstr>
      <vt:lpstr>YouTube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Kemal Can Kara</dc:creator>
  <cp:lastModifiedBy>Kemal Can KARA</cp:lastModifiedBy>
  <cp:revision>318</cp:revision>
  <dcterms:created xsi:type="dcterms:W3CDTF">2023-05-05T15:50:07Z</dcterms:created>
  <dcterms:modified xsi:type="dcterms:W3CDTF">2024-11-29T15:02:38Z</dcterms:modified>
</cp:coreProperties>
</file>